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98" r:id="rId3"/>
    <p:sldId id="266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7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2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6"/>
    <p:restoredTop sz="93251"/>
  </p:normalViewPr>
  <p:slideViewPr>
    <p:cSldViewPr snapToGrid="0" snapToObjects="1">
      <p:cViewPr varScale="1">
        <p:scale>
          <a:sx n="101" d="100"/>
          <a:sy n="101" d="100"/>
        </p:scale>
        <p:origin x="-352" y="-1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BC51B-E83A-9B4A-8AA0-262718822A86}" type="datetimeFigureOut">
              <a:rPr lang="en-US" smtClean="0"/>
              <a:t>7/5/18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A29A73-2F6E-0248-9DBE-6A25E1137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0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29A73-2F6E-0248-9DBE-6A25E11376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7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DD221E8-878C-C145-A538-461F2F089459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450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934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DD221E8-878C-C145-A538-461F2F089459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450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292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DD221E8-878C-C145-A538-461F2F089459}" type="slidenum">
              <a:rPr lang="en-US" sz="1200"/>
              <a:pPr/>
              <a:t>7</a:t>
            </a:fld>
            <a:endParaRPr lang="en-US" sz="1200"/>
          </a:p>
        </p:txBody>
      </p:sp>
      <p:sp>
        <p:nvSpPr>
          <p:cNvPr id="450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47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29A73-2F6E-0248-9DBE-6A25E11376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38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8BEEE7BF-905F-E248-8C0A-66150E29F8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250A9C8-B173-A942-8820-9C29F11A56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6973" y="5850866"/>
            <a:ext cx="6339422" cy="993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9763" y="552968"/>
            <a:ext cx="10915049" cy="840737"/>
          </a:xfrm>
        </p:spPr>
        <p:txBody>
          <a:bodyPr>
            <a:normAutofit/>
          </a:bodyPr>
          <a:lstStyle>
            <a:lvl1pPr algn="l">
              <a:defRPr sz="3600" b="0" i="0" spc="300">
                <a:solidFill>
                  <a:srgbClr val="A32136"/>
                </a:solidFill>
                <a:latin typeface="+mj-lt"/>
                <a:ea typeface="Roboto Mono Medium" charset="0"/>
                <a:cs typeface="Roboto Mono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763" y="1562632"/>
            <a:ext cx="8534400" cy="1752600"/>
          </a:xfrm>
        </p:spPr>
        <p:txBody>
          <a:bodyPr>
            <a:normAutofit/>
          </a:bodyPr>
          <a:lstStyle>
            <a:lvl1pPr marL="0" indent="0" algn="l">
              <a:buNone/>
              <a:defRPr sz="3000" b="0" i="1">
                <a:solidFill>
                  <a:schemeClr val="tx1"/>
                </a:solidFill>
                <a:latin typeface="+mn-lt"/>
                <a:ea typeface="Roboto Mono" charset="0"/>
                <a:cs typeface="Roboto Mono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F9564F-DD36-FC4A-B607-38841CBD4D27}" type="datetimeFigureOut">
              <a:rPr lang="en-US" smtClean="0"/>
              <a:pPr/>
              <a:t>7/5/18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8961AB-7138-4C41-A438-15E3BCDB0A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3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3213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234967"/>
            <a:ext cx="10972800" cy="43092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64F-DD36-FC4A-B607-38841CBD4D27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61AB-7138-4C41-A438-15E3BCDB0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30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260810"/>
          </a:xfrm>
        </p:spPr>
        <p:txBody>
          <a:bodyPr vert="eaVert"/>
          <a:lstStyle>
            <a:lvl1pPr>
              <a:defRPr>
                <a:solidFill>
                  <a:srgbClr val="A3213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26081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64F-DD36-FC4A-B607-38841CBD4D27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61AB-7138-4C41-A438-15E3BCDB0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0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3213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64F-DD36-FC4A-B607-38841CBD4D27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61AB-7138-4C41-A438-15E3BCDB0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93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179177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A3213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65128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64F-DD36-FC4A-B607-38841CBD4D27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61AB-7138-4C41-A438-15E3BCDB0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11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680052"/>
          </a:xfrm>
        </p:spPr>
        <p:txBody>
          <a:bodyPr/>
          <a:lstStyle>
            <a:lvl1pPr>
              <a:defRPr>
                <a:solidFill>
                  <a:srgbClr val="A3213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61242"/>
            <a:ext cx="5384800" cy="441434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61242"/>
            <a:ext cx="5384800" cy="441434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64F-DD36-FC4A-B607-38841CBD4D27}" type="datetimeFigureOut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61AB-7138-4C41-A438-15E3BCDB0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47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3213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15232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854994"/>
            <a:ext cx="5386917" cy="38118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215232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854994"/>
            <a:ext cx="5389033" cy="38118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64F-DD36-FC4A-B607-38841CBD4D27}" type="datetimeFigureOut">
              <a:rPr lang="en-US" smtClean="0"/>
              <a:t>7/5/18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61AB-7138-4C41-A438-15E3BCDB0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9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3213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64F-DD36-FC4A-B607-38841CBD4D27}" type="datetimeFigureOut">
              <a:rPr lang="en-US" smtClean="0"/>
              <a:t>7/5/18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61AB-7138-4C41-A438-15E3BCDB0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47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64F-DD36-FC4A-B607-38841CBD4D27}" type="datetimeFigureOut">
              <a:rPr lang="en-US" smtClean="0"/>
              <a:t>7/5/18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61AB-7138-4C41-A438-15E3BCDB0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67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rgbClr val="A3213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428813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266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64F-DD36-FC4A-B607-38841CBD4D27}" type="datetimeFigureOut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61AB-7138-4C41-A438-15E3BCDB0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62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704255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A3213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411327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4722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64F-DD36-FC4A-B607-38841CBD4D27}" type="datetimeFigureOut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61AB-7138-4C41-A438-15E3BCDB0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61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17540486-BACD-EB43-A755-1743D256B58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BD8C27C-2599-144C-A421-2265B543679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91698" y="6029660"/>
            <a:ext cx="5198179" cy="81438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680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34967"/>
            <a:ext cx="10972800" cy="4335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856368" y="6288976"/>
            <a:ext cx="172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DF9564F-DD36-FC4A-B607-38841CBD4D27}" type="datetimeFigureOut">
              <a:rPr lang="en-US" smtClean="0"/>
              <a:pPr/>
              <a:t>7/5/18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18576" y="6288976"/>
            <a:ext cx="2654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56368" y="5839591"/>
            <a:ext cx="172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A8961AB-7138-4C41-A438-15E3BCDB0A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92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rgbClr val="A3213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Evaporation and Evapotranspiration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METR 5633 - Hydrometeorology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80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5742"/>
          </a:xfrm>
        </p:spPr>
        <p:txBody>
          <a:bodyPr>
            <a:normAutofit/>
          </a:bodyPr>
          <a:lstStyle/>
          <a:p>
            <a:r>
              <a:rPr lang="en-US" altLang="x-none" sz="3600" dirty="0" smtClean="0">
                <a:latin typeface="Calibri" charset="0"/>
              </a:rPr>
              <a:t>Limitations of the Surface Energy Budget E/ET Method </a:t>
            </a:r>
            <a:endParaRPr lang="en-US" altLang="x-none" sz="3600" dirty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94374" y="6488668"/>
            <a:ext cx="228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 </a:t>
            </a:r>
            <a:r>
              <a:rPr lang="en-US"/>
              <a:t> </a:t>
            </a:r>
            <a:r>
              <a:rPr lang="en-US" smtClean="0"/>
              <a:t>NASA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4670" y="1206207"/>
            <a:ext cx="112705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Instrumentation is expensive and requires extensive maintenance.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solidFill>
                <a:srgbClr val="A32136"/>
              </a:solidFill>
              <a:latin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x-none" sz="2800" dirty="0" smtClean="0">
                <a:solidFill>
                  <a:srgbClr val="A32136"/>
                </a:solidFill>
                <a:latin typeface="Calibri" charset="0"/>
              </a:rPr>
              <a:t>Difficult to measure in areas of complex terrain, complex features (e.g., urban areas), and areas with dynamic/changing surfaces (e.g., water bodies).</a:t>
            </a:r>
          </a:p>
          <a:p>
            <a:pPr marL="457200" indent="-457200">
              <a:buFont typeface="Arial" charset="0"/>
              <a:buChar char="•"/>
            </a:pPr>
            <a:endParaRPr lang="en-US" altLang="x-none" sz="2800" dirty="0" smtClean="0">
              <a:solidFill>
                <a:srgbClr val="A32136"/>
              </a:solidFill>
              <a:latin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x-none" sz="2800" dirty="0" smtClean="0">
                <a:solidFill>
                  <a:srgbClr val="A32136"/>
                </a:solidFill>
                <a:latin typeface="Calibri" charset="0"/>
              </a:rPr>
              <a:t>Some variables are measured as individual points (e.g., soil moisture) while others are integrated values (e.g., sensible/latent heat </a:t>
            </a:r>
            <a:r>
              <a:rPr lang="en-US" altLang="x-none" sz="2800" smtClean="0">
                <a:solidFill>
                  <a:srgbClr val="A32136"/>
                </a:solidFill>
                <a:latin typeface="Calibri" charset="0"/>
              </a:rPr>
              <a:t>fluxes).</a:t>
            </a:r>
            <a:endParaRPr lang="en-US" altLang="x-none" sz="2800" dirty="0" smtClean="0">
              <a:solidFill>
                <a:srgbClr val="A32136"/>
              </a:solidFill>
              <a:latin typeface="Calibri" charset="0"/>
            </a:endParaRPr>
          </a:p>
          <a:p>
            <a:endParaRPr lang="en-US" altLang="x-none" sz="2800" dirty="0" smtClean="0">
              <a:solidFill>
                <a:srgbClr val="A32136"/>
              </a:solidFill>
              <a:latin typeface="Calibri" charset="0"/>
            </a:endParaRPr>
          </a:p>
          <a:p>
            <a:endParaRPr lang="en-US" sz="2800" dirty="0" smtClean="0">
              <a:latin typeface="Calibri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883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3505200" y="2590800"/>
            <a:ext cx="6019800" cy="609600"/>
          </a:xfrm>
        </p:spPr>
        <p:txBody>
          <a:bodyPr>
            <a:normAutofit fontScale="90000"/>
          </a:bodyPr>
          <a:lstStyle/>
          <a:p>
            <a:r>
              <a:rPr lang="en-US" altLang="x-none" sz="8800" b="1" dirty="0">
                <a:solidFill>
                  <a:srgbClr val="000000"/>
                </a:solidFill>
                <a:latin typeface="Calibri" charset="0"/>
              </a:rP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5742"/>
          </a:xfrm>
        </p:spPr>
        <p:txBody>
          <a:bodyPr>
            <a:normAutofit/>
          </a:bodyPr>
          <a:lstStyle/>
          <a:p>
            <a:r>
              <a:rPr lang="en-US" altLang="x-none" sz="3600" dirty="0" smtClean="0">
                <a:latin typeface="Calibri" charset="0"/>
              </a:rPr>
              <a:t>What is Evaporation Versus Evapotranspiration?</a:t>
            </a:r>
            <a:endParaRPr lang="en-US" altLang="x-none" sz="3600" dirty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94374" y="6488668"/>
            <a:ext cx="228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 </a:t>
            </a:r>
            <a:r>
              <a:rPr lang="en-US"/>
              <a:t> </a:t>
            </a:r>
            <a:r>
              <a:rPr lang="en-US" smtClean="0"/>
              <a:t>NASA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5687" y="4586901"/>
            <a:ext cx="112705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Transpiration is a critical component of </a:t>
            </a:r>
            <a:r>
              <a:rPr lang="en-US" sz="2800" smtClean="0">
                <a:solidFill>
                  <a:srgbClr val="A32136"/>
                </a:solidFill>
                <a:latin typeface="Calibri" charset="0"/>
              </a:rPr>
              <a:t>photosynthesis.</a:t>
            </a:r>
            <a:endParaRPr lang="en-US" sz="2800" dirty="0" smtClean="0">
              <a:solidFill>
                <a:srgbClr val="A32136"/>
              </a:solidFill>
              <a:latin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x-none" sz="2800" dirty="0" smtClean="0">
                <a:solidFill>
                  <a:srgbClr val="A32136"/>
                </a:solidFill>
                <a:latin typeface="Calibri" charset="0"/>
              </a:rPr>
              <a:t>”Bare” surfaces include soil, rock, water, etc.</a:t>
            </a:r>
          </a:p>
          <a:p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3003823" y="1127315"/>
            <a:ext cx="5661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x-none" sz="3200" dirty="0" smtClean="0">
                <a:solidFill>
                  <a:srgbClr val="A32136"/>
                </a:solidFill>
                <a:latin typeface="Calibri" charset="0"/>
              </a:rPr>
              <a:t>E </a:t>
            </a:r>
            <a:r>
              <a:rPr lang="en-US" altLang="x-none" sz="3200" dirty="0">
                <a:solidFill>
                  <a:srgbClr val="A32136"/>
                </a:solidFill>
                <a:latin typeface="Calibri" charset="0"/>
              </a:rPr>
              <a:t>= </a:t>
            </a:r>
            <a:r>
              <a:rPr lang="en-US" altLang="x-none" sz="3200" dirty="0" smtClean="0">
                <a:solidFill>
                  <a:srgbClr val="A32136"/>
                </a:solidFill>
                <a:latin typeface="Calibri" charset="0"/>
              </a:rPr>
              <a:t>ET = </a:t>
            </a:r>
            <a:r>
              <a:rPr lang="en-US" altLang="x-none" sz="3200" dirty="0" err="1" smtClean="0">
                <a:solidFill>
                  <a:srgbClr val="A32136"/>
                </a:solidFill>
                <a:latin typeface="Calibri" charset="0"/>
              </a:rPr>
              <a:t>E</a:t>
            </a:r>
            <a:r>
              <a:rPr lang="en-US" altLang="x-none" sz="3200" baseline="-25000" dirty="0" err="1" smtClean="0">
                <a:solidFill>
                  <a:srgbClr val="A32136"/>
                </a:solidFill>
                <a:latin typeface="Calibri" charset="0"/>
              </a:rPr>
              <a:t>vegetation</a:t>
            </a:r>
            <a:r>
              <a:rPr lang="en-US" altLang="x-none" sz="3200" baseline="-25000" dirty="0" smtClean="0">
                <a:solidFill>
                  <a:srgbClr val="A32136"/>
                </a:solidFill>
                <a:latin typeface="Calibri" charset="0"/>
              </a:rPr>
              <a:t> </a:t>
            </a:r>
            <a:r>
              <a:rPr lang="en-US" altLang="x-none" sz="3200" dirty="0" smtClean="0">
                <a:solidFill>
                  <a:srgbClr val="A32136"/>
                </a:solidFill>
                <a:latin typeface="Calibri" charset="0"/>
              </a:rPr>
              <a:t>+ </a:t>
            </a:r>
            <a:r>
              <a:rPr lang="en-US" altLang="x-none" sz="3200" dirty="0" err="1" smtClean="0">
                <a:solidFill>
                  <a:srgbClr val="A32136"/>
                </a:solidFill>
                <a:latin typeface="Calibri" charset="0"/>
              </a:rPr>
              <a:t>E</a:t>
            </a:r>
            <a:r>
              <a:rPr lang="en-US" altLang="x-none" sz="3200" baseline="-25000" dirty="0" err="1" smtClean="0">
                <a:solidFill>
                  <a:srgbClr val="A32136"/>
                </a:solidFill>
                <a:latin typeface="Calibri" charset="0"/>
              </a:rPr>
              <a:t>non</a:t>
            </a:r>
            <a:r>
              <a:rPr lang="en-US" altLang="x-none" sz="3200" baseline="-25000" dirty="0" smtClean="0">
                <a:solidFill>
                  <a:srgbClr val="A32136"/>
                </a:solidFill>
                <a:latin typeface="Calibri" charset="0"/>
              </a:rPr>
              <a:t>-vegetated</a:t>
            </a:r>
            <a:endParaRPr lang="en-US" sz="3200" dirty="0">
              <a:solidFill>
                <a:srgbClr val="A32136"/>
              </a:solidFill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121" y="1288833"/>
            <a:ext cx="114016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>
              <a:solidFill>
                <a:srgbClr val="A32136"/>
              </a:solidFill>
              <a:latin typeface="Calibri" charset="0"/>
            </a:endParaRPr>
          </a:p>
          <a:p>
            <a:endParaRPr lang="en-US" sz="2800" dirty="0">
              <a:solidFill>
                <a:srgbClr val="A32136"/>
              </a:solidFill>
              <a:latin typeface="Calibri" charset="0"/>
            </a:endParaRPr>
          </a:p>
          <a:p>
            <a:r>
              <a:rPr lang="en-US" sz="2800" dirty="0" smtClean="0">
                <a:solidFill>
                  <a:srgbClr val="A32136"/>
                </a:solidFill>
                <a:latin typeface="+mj-lt"/>
                <a:ea typeface="Symbol" charset="2"/>
                <a:cs typeface="Symbol" charset="2"/>
              </a:rPr>
              <a:t>E</a:t>
            </a: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		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		</a:t>
            </a:r>
            <a:r>
              <a:rPr lang="mr-IN" sz="2800" dirty="0" smtClean="0">
                <a:solidFill>
                  <a:srgbClr val="A32136"/>
                </a:solidFill>
                <a:latin typeface="Calibri" charset="0"/>
              </a:rPr>
              <a:t>–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 Total Evaporation (Depth/Time)</a:t>
            </a:r>
            <a:endParaRPr lang="en-US" sz="2800" dirty="0">
              <a:solidFill>
                <a:srgbClr val="A32136"/>
              </a:solidFill>
              <a:latin typeface="Calibri" charset="0"/>
            </a:endParaRPr>
          </a:p>
          <a:p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ET</a:t>
            </a: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		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		</a:t>
            </a:r>
            <a:r>
              <a:rPr lang="mr-IN" sz="2800" dirty="0" smtClean="0">
                <a:solidFill>
                  <a:srgbClr val="A32136"/>
                </a:solidFill>
                <a:latin typeface="Calibri" charset="0"/>
              </a:rPr>
              <a:t>–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 Evapotranspiration (</a:t>
            </a: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Depth/Time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)</a:t>
            </a:r>
            <a:endParaRPr lang="en-US" sz="2800" dirty="0">
              <a:solidFill>
                <a:srgbClr val="A32136"/>
              </a:solidFill>
              <a:latin typeface="Calibri" charset="0"/>
            </a:endParaRPr>
          </a:p>
          <a:p>
            <a:r>
              <a:rPr lang="en-US" altLang="x-none" sz="2800" dirty="0" err="1">
                <a:solidFill>
                  <a:srgbClr val="A32136"/>
                </a:solidFill>
                <a:latin typeface="Calibri" charset="0"/>
              </a:rPr>
              <a:t>E</a:t>
            </a:r>
            <a:r>
              <a:rPr lang="en-US" altLang="x-none" sz="2800" baseline="-25000" dirty="0" err="1">
                <a:solidFill>
                  <a:srgbClr val="A32136"/>
                </a:solidFill>
                <a:latin typeface="Calibri" charset="0"/>
              </a:rPr>
              <a:t>vegetation</a:t>
            </a:r>
            <a:r>
              <a:rPr lang="en-US" altLang="x-none" sz="2800" baseline="-25000" dirty="0">
                <a:solidFill>
                  <a:srgbClr val="A32136"/>
                </a:solidFill>
                <a:latin typeface="Calibri" charset="0"/>
              </a:rPr>
              <a:t> </a:t>
            </a: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		</a:t>
            </a:r>
            <a:r>
              <a:rPr lang="mr-IN" sz="2800" dirty="0">
                <a:solidFill>
                  <a:srgbClr val="A32136"/>
                </a:solidFill>
                <a:latin typeface="Calibri" charset="0"/>
              </a:rPr>
              <a:t>–</a:t>
            </a: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 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Transpiration 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from Vegetation </a:t>
            </a: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(Depth/Time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)</a:t>
            </a:r>
          </a:p>
          <a:p>
            <a:r>
              <a:rPr lang="en-US" altLang="x-none" sz="2800" dirty="0" err="1" smtClean="0">
                <a:solidFill>
                  <a:srgbClr val="A32136"/>
                </a:solidFill>
                <a:latin typeface="Calibri" charset="0"/>
              </a:rPr>
              <a:t>E</a:t>
            </a:r>
            <a:r>
              <a:rPr lang="en-US" altLang="x-none" sz="2800" baseline="-25000" dirty="0" err="1" smtClean="0">
                <a:solidFill>
                  <a:srgbClr val="A32136"/>
                </a:solidFill>
                <a:latin typeface="Calibri" charset="0"/>
              </a:rPr>
              <a:t>non</a:t>
            </a:r>
            <a:r>
              <a:rPr lang="en-US" altLang="x-none" sz="2800" baseline="-25000" dirty="0" smtClean="0">
                <a:solidFill>
                  <a:srgbClr val="A32136"/>
                </a:solidFill>
                <a:latin typeface="Calibri" charset="0"/>
              </a:rPr>
              <a:t>-vegetated </a:t>
            </a: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	</a:t>
            </a:r>
            <a:r>
              <a:rPr lang="mr-IN" sz="2800" dirty="0" smtClean="0">
                <a:solidFill>
                  <a:srgbClr val="A32136"/>
                </a:solidFill>
                <a:latin typeface="Calibri" charset="0"/>
              </a:rPr>
              <a:t>–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 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Evaporation from 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“bare” surfaces </a:t>
            </a: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(Depth/Time)</a:t>
            </a:r>
            <a:endParaRPr lang="en-US" sz="2800" dirty="0">
              <a:latin typeface="Calibri" charset="0"/>
            </a:endParaRPr>
          </a:p>
          <a:p>
            <a:endParaRPr lang="en-US" sz="2800" dirty="0" smtClean="0">
              <a:latin typeface="Calibri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426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5742"/>
          </a:xfrm>
        </p:spPr>
        <p:txBody>
          <a:bodyPr>
            <a:normAutofit/>
          </a:bodyPr>
          <a:lstStyle/>
          <a:p>
            <a:r>
              <a:rPr lang="en-US" altLang="x-none" sz="3600" dirty="0" smtClean="0">
                <a:latin typeface="Calibri" charset="0"/>
              </a:rPr>
              <a:t>Evaporation and the Energy Balance</a:t>
            </a:r>
            <a:endParaRPr lang="en-US" altLang="x-none" sz="3600" dirty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94374" y="6488668"/>
            <a:ext cx="228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 </a:t>
            </a:r>
            <a:r>
              <a:rPr lang="en-US"/>
              <a:t> </a:t>
            </a:r>
            <a:r>
              <a:rPr lang="en-US" smtClean="0"/>
              <a:t>NASA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373151" y="1626781"/>
            <a:ext cx="464667" cy="10880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151811" y="1626782"/>
            <a:ext cx="900052" cy="108806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21667" y="1759100"/>
            <a:ext cx="735772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4800" dirty="0" smtClean="0">
                <a:solidFill>
                  <a:srgbClr val="A32136"/>
                </a:solidFill>
                <a:latin typeface="Calibri" charset="0"/>
              </a:rPr>
              <a:t>LE </a:t>
            </a:r>
            <a:r>
              <a:rPr lang="en-US" altLang="x-none" sz="4800" dirty="0">
                <a:solidFill>
                  <a:srgbClr val="A32136"/>
                </a:solidFill>
                <a:latin typeface="Calibri" charset="0"/>
              </a:rPr>
              <a:t>= </a:t>
            </a:r>
            <a:r>
              <a:rPr lang="en-US" altLang="x-none" sz="4800" dirty="0" err="1" smtClean="0">
                <a:solidFill>
                  <a:srgbClr val="A32136"/>
                </a:solidFill>
                <a:latin typeface="Calibri" charset="0"/>
              </a:rPr>
              <a:t>E</a:t>
            </a:r>
            <a:r>
              <a:rPr lang="en-US" altLang="x-none" sz="4800" dirty="0" err="1" smtClean="0">
                <a:solidFill>
                  <a:srgbClr val="A32136"/>
                </a:solidFill>
                <a:latin typeface="Symbol" charset="2"/>
                <a:ea typeface="Symbol" charset="2"/>
                <a:cs typeface="Symbol" charset="2"/>
              </a:rPr>
              <a:t>r</a:t>
            </a:r>
            <a:r>
              <a:rPr lang="en-US" altLang="x-none" sz="4800" baseline="-25000" dirty="0" err="1" smtClean="0">
                <a:solidFill>
                  <a:srgbClr val="A32136"/>
                </a:solidFill>
                <a:latin typeface="Calibri" charset="0"/>
              </a:rPr>
              <a:t>w</a:t>
            </a:r>
            <a:r>
              <a:rPr lang="en-US" altLang="x-none" sz="4800" dirty="0" err="1" smtClean="0">
                <a:solidFill>
                  <a:srgbClr val="A32136"/>
                </a:solidFill>
                <a:latin typeface="Calibri" charset="0"/>
              </a:rPr>
              <a:t>L</a:t>
            </a:r>
            <a:r>
              <a:rPr lang="en-US" altLang="x-none" sz="4800" baseline="-25000" dirty="0" err="1" smtClean="0">
                <a:solidFill>
                  <a:srgbClr val="A32136"/>
                </a:solidFill>
                <a:latin typeface="Calibri" charset="0"/>
              </a:rPr>
              <a:t>v</a:t>
            </a:r>
            <a:endParaRPr lang="en-US" sz="4800" baseline="-25000" dirty="0">
              <a:solidFill>
                <a:srgbClr val="A32136"/>
              </a:solidFill>
              <a:latin typeface="Calibri" charset="0"/>
            </a:endParaRPr>
          </a:p>
          <a:p>
            <a:endParaRPr lang="en-US" sz="2800" dirty="0" smtClean="0">
              <a:solidFill>
                <a:srgbClr val="A32136"/>
              </a:solidFill>
              <a:latin typeface="Calibri" charset="0"/>
            </a:endParaRPr>
          </a:p>
          <a:p>
            <a:endParaRPr lang="en-US" sz="2800" dirty="0">
              <a:solidFill>
                <a:srgbClr val="A32136"/>
              </a:solidFill>
              <a:latin typeface="Calibri" charset="0"/>
            </a:endParaRPr>
          </a:p>
          <a:p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LE</a:t>
            </a: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	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	</a:t>
            </a:r>
            <a:r>
              <a:rPr lang="mr-IN" sz="2800" dirty="0" smtClean="0">
                <a:solidFill>
                  <a:srgbClr val="A32136"/>
                </a:solidFill>
                <a:latin typeface="Calibri" charset="0"/>
              </a:rPr>
              <a:t>–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 Latent Heat Flux (Energy/Time/Area)</a:t>
            </a:r>
          </a:p>
          <a:p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E 		</a:t>
            </a:r>
            <a:r>
              <a:rPr lang="mr-IN" sz="2800" dirty="0" smtClean="0">
                <a:solidFill>
                  <a:srgbClr val="A32136"/>
                </a:solidFill>
                <a:latin typeface="Calibri" charset="0"/>
              </a:rPr>
              <a:t>–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 Total Evaporation (Depth/Time)</a:t>
            </a:r>
          </a:p>
          <a:p>
            <a:r>
              <a:rPr lang="en-US" altLang="x-none" sz="2800" dirty="0" err="1">
                <a:solidFill>
                  <a:srgbClr val="A32136"/>
                </a:solidFill>
                <a:latin typeface="Symbol" charset="2"/>
                <a:ea typeface="Symbol" charset="2"/>
                <a:cs typeface="Symbol" charset="2"/>
              </a:rPr>
              <a:t>r</a:t>
            </a:r>
            <a:r>
              <a:rPr lang="en-US" altLang="x-none" sz="2800" baseline="-25000" dirty="0" err="1">
                <a:solidFill>
                  <a:srgbClr val="A32136"/>
                </a:solidFill>
                <a:latin typeface="Calibri" charset="0"/>
              </a:rPr>
              <a:t>w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 		</a:t>
            </a:r>
            <a:r>
              <a:rPr lang="mr-IN" sz="2800" dirty="0" smtClean="0">
                <a:solidFill>
                  <a:srgbClr val="A32136"/>
                </a:solidFill>
                <a:latin typeface="Calibri" charset="0"/>
              </a:rPr>
              <a:t>–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 Density of Water (Mass/Volume)</a:t>
            </a:r>
          </a:p>
          <a:p>
            <a:pPr marL="920750" indent="-920750"/>
            <a:r>
              <a:rPr lang="en-US" altLang="x-none" sz="2800" dirty="0" err="1" smtClean="0">
                <a:solidFill>
                  <a:srgbClr val="A32136"/>
                </a:solidFill>
                <a:latin typeface="Calibri" charset="0"/>
              </a:rPr>
              <a:t>L</a:t>
            </a:r>
            <a:r>
              <a:rPr lang="en-US" altLang="x-none" sz="2800" baseline="-25000" dirty="0" err="1" smtClean="0">
                <a:solidFill>
                  <a:srgbClr val="A32136"/>
                </a:solidFill>
                <a:latin typeface="Calibri" charset="0"/>
              </a:rPr>
              <a:t>v</a:t>
            </a:r>
            <a:r>
              <a:rPr lang="en-US" altLang="x-none" sz="2800" dirty="0" smtClean="0">
                <a:solidFill>
                  <a:srgbClr val="A32136"/>
                </a:solidFill>
                <a:latin typeface="Calibri" charset="0"/>
              </a:rPr>
              <a:t> 	</a:t>
            </a:r>
            <a:r>
              <a:rPr lang="mr-IN" altLang="x-none" sz="2800" dirty="0" smtClean="0">
                <a:solidFill>
                  <a:srgbClr val="A32136"/>
                </a:solidFill>
                <a:latin typeface="Calibri" charset="0"/>
              </a:rPr>
              <a:t>–</a:t>
            </a:r>
            <a:r>
              <a:rPr lang="en-US" altLang="x-none" sz="2800" dirty="0" smtClean="0">
                <a:solidFill>
                  <a:srgbClr val="A32136"/>
                </a:solidFill>
                <a:latin typeface="Calibri" charset="0"/>
              </a:rPr>
              <a:t> Latent Heat of Vaporization (Energy)</a:t>
            </a:r>
          </a:p>
          <a:p>
            <a:endParaRPr lang="en-US" sz="2800" dirty="0" smtClean="0">
              <a:latin typeface="Calibri" charset="0"/>
            </a:endParaRPr>
          </a:p>
          <a:p>
            <a:endParaRPr lang="en-US" sz="28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91118" y="2615609"/>
            <a:ext cx="2460693" cy="2640204"/>
            <a:chOff x="691118" y="2615609"/>
            <a:chExt cx="2460693" cy="2640204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562986" y="2615609"/>
              <a:ext cx="1588825" cy="1562986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91118" y="4178595"/>
              <a:ext cx="13290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00B050"/>
                  </a:solidFill>
                </a:rPr>
                <a:t>Energy Flux</a:t>
              </a:r>
              <a:endParaRPr lang="en-US" sz="32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837819" y="1438939"/>
            <a:ext cx="4609952" cy="1077218"/>
            <a:chOff x="4837819" y="1438939"/>
            <a:chExt cx="4609952" cy="1077218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4837819" y="1759100"/>
              <a:ext cx="320039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8118703" y="1438939"/>
              <a:ext cx="1329068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FF0000"/>
                  </a:solidFill>
                </a:rPr>
                <a:t>Vapor Flux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4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16386" name="Picture 5" descr="MARE_MOISST_Flux_Looking_N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1670051" y="25400"/>
            <a:ext cx="18954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Campbell Scientific CSAT 3 3-D sonic anemometer </a:t>
            </a:r>
          </a:p>
        </p:txBody>
      </p: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>
            <a:off x="3260726" y="741364"/>
            <a:ext cx="2327275" cy="4460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89" name="TextBox 7"/>
          <p:cNvSpPr txBox="1">
            <a:spLocks noChangeArrowheads="1"/>
          </p:cNvSpPr>
          <p:nvPr/>
        </p:nvSpPr>
        <p:spPr bwMode="auto">
          <a:xfrm>
            <a:off x="1649413" y="2665413"/>
            <a:ext cx="2024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CNR1 4-component net radiometer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flipV="1">
            <a:off x="3373438" y="2632075"/>
            <a:ext cx="690562" cy="4968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1" name="TextBox 11"/>
          <p:cNvSpPr txBox="1">
            <a:spLocks noChangeArrowheads="1"/>
          </p:cNvSpPr>
          <p:nvPr/>
        </p:nvSpPr>
        <p:spPr bwMode="auto">
          <a:xfrm>
            <a:off x="1630363" y="1479551"/>
            <a:ext cx="20431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Licor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 7500 CO</a:t>
            </a:r>
            <a:r>
              <a:rPr lang="en-US" altLang="en-US" sz="1800" baseline="-25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 and H</a:t>
            </a:r>
            <a:r>
              <a:rPr lang="en-US" altLang="en-US" sz="1800" baseline="-25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O Open Path System</a:t>
            </a:r>
          </a:p>
        </p:txBody>
      </p: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 flipV="1">
            <a:off x="3373439" y="1595439"/>
            <a:ext cx="2427287" cy="314325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3" name="TextBox 15"/>
          <p:cNvSpPr txBox="1">
            <a:spLocks noChangeArrowheads="1"/>
          </p:cNvSpPr>
          <p:nvPr/>
        </p:nvSpPr>
        <p:spPr bwMode="auto">
          <a:xfrm>
            <a:off x="8523288" y="1684339"/>
            <a:ext cx="20447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 err="1">
                <a:latin typeface="Calibri" panose="020F0502020204030204" pitchFamily="34" charset="0"/>
              </a:rPr>
              <a:t>Vaisala</a:t>
            </a:r>
            <a:r>
              <a:rPr lang="en-US" altLang="en-US" sz="1800" dirty="0">
                <a:latin typeface="Calibri" panose="020F0502020204030204" pitchFamily="34" charset="0"/>
              </a:rPr>
              <a:t> HMP45C air temperature/humidity sensor</a:t>
            </a:r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flipH="1">
            <a:off x="7153276" y="2276475"/>
            <a:ext cx="1370013" cy="10350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5" name="TextBox 23"/>
          <p:cNvSpPr txBox="1">
            <a:spLocks noChangeArrowheads="1"/>
          </p:cNvSpPr>
          <p:nvPr/>
        </p:nvSpPr>
        <p:spPr bwMode="auto">
          <a:xfrm>
            <a:off x="8523288" y="3870326"/>
            <a:ext cx="20447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Hydra Probe soil moisture sensor.</a:t>
            </a:r>
          </a:p>
          <a:p>
            <a:pPr eaLnBrk="1" hangingPunct="1"/>
            <a:endParaRPr lang="en-US" alt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REBS soil heat flux plates (3)</a:t>
            </a:r>
          </a:p>
        </p:txBody>
      </p:sp>
      <p:cxnSp>
        <p:nvCxnSpPr>
          <p:cNvPr id="25" name="Straight Arrow Connector 24"/>
          <p:cNvCxnSpPr>
            <a:cxnSpLocks noChangeShapeType="1"/>
            <a:stCxn id="16395" idx="1"/>
          </p:cNvCxnSpPr>
          <p:nvPr/>
        </p:nvCxnSpPr>
        <p:spPr bwMode="auto">
          <a:xfrm flipH="1">
            <a:off x="6289676" y="4608514"/>
            <a:ext cx="2233613" cy="14112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Arrow Connector 26"/>
          <p:cNvCxnSpPr>
            <a:cxnSpLocks noChangeShapeType="1"/>
            <a:stCxn id="16395" idx="1"/>
          </p:cNvCxnSpPr>
          <p:nvPr/>
        </p:nvCxnSpPr>
        <p:spPr bwMode="auto">
          <a:xfrm flipH="1">
            <a:off x="5800726" y="4608514"/>
            <a:ext cx="2722563" cy="1411287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8" name="TextBox 28"/>
          <p:cNvSpPr txBox="1">
            <a:spLocks noChangeArrowheads="1"/>
          </p:cNvSpPr>
          <p:nvPr/>
        </p:nvSpPr>
        <p:spPr bwMode="auto">
          <a:xfrm>
            <a:off x="1649413" y="3870326"/>
            <a:ext cx="202406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Calibri" panose="020F0502020204030204" pitchFamily="34" charset="0"/>
              </a:rPr>
              <a:t>Apogee Infrared Temperature Sensor</a:t>
            </a:r>
          </a:p>
        </p:txBody>
      </p:sp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 flipV="1">
            <a:off x="3373438" y="2606676"/>
            <a:ext cx="1706562" cy="15795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0" name="TextBox 37"/>
          <p:cNvSpPr txBox="1">
            <a:spLocks noChangeArrowheads="1"/>
          </p:cNvSpPr>
          <p:nvPr/>
        </p:nvSpPr>
        <p:spPr bwMode="auto">
          <a:xfrm>
            <a:off x="8381999" y="56156"/>
            <a:ext cx="345203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dirty="0" smtClean="0">
                <a:latin typeface="Calibri" panose="020F0502020204030204" pitchFamily="34" charset="0"/>
              </a:rPr>
              <a:t>Example Energy Balance Flux Tower </a:t>
            </a:r>
            <a:r>
              <a:rPr lang="mr-IN" altLang="en-US" b="1" dirty="0" smtClean="0">
                <a:latin typeface="Calibri" panose="020F0502020204030204" pitchFamily="34" charset="0"/>
              </a:rPr>
              <a:t>–</a:t>
            </a:r>
            <a:r>
              <a:rPr lang="en-US" altLang="en-US" b="1" dirty="0" smtClean="0">
                <a:latin typeface="Calibri" panose="020F0502020204030204" pitchFamily="34" charset="0"/>
              </a:rPr>
              <a:t> Measuring the Surface Energy Budget</a:t>
            </a:r>
            <a:endParaRPr lang="en-US" altLang="en-US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93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4033" name="Rectangle 5"/>
          <p:cNvSpPr>
            <a:spLocks noChangeArrowheads="1"/>
          </p:cNvSpPr>
          <p:nvPr/>
        </p:nvSpPr>
        <p:spPr bwMode="auto">
          <a:xfrm>
            <a:off x="1524000" y="63798"/>
            <a:ext cx="9144000" cy="6719774"/>
          </a:xfrm>
          <a:prstGeom prst="rect">
            <a:avLst/>
          </a:prstGeom>
          <a:solidFill>
            <a:srgbClr val="FFFFFF">
              <a:alpha val="70195"/>
            </a:srgb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17" name="Picture 1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" r="13926"/>
          <a:stretch/>
        </p:blipFill>
        <p:spPr>
          <a:xfrm>
            <a:off x="1524000" y="21266"/>
            <a:ext cx="4648200" cy="3429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10586" y="0"/>
            <a:ext cx="110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Grassland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19" name="Picture 1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" r="3509"/>
          <a:stretch/>
        </p:blipFill>
        <p:spPr>
          <a:xfrm>
            <a:off x="6057900" y="25171"/>
            <a:ext cx="4572000" cy="3429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53344" y="76200"/>
            <a:ext cx="110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Grassland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429000"/>
            <a:ext cx="4572000" cy="3429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66761" y="3429000"/>
            <a:ext cx="10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Cropland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438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4033" name="Rectangle 5"/>
          <p:cNvSpPr>
            <a:spLocks noChangeArrowheads="1"/>
          </p:cNvSpPr>
          <p:nvPr/>
        </p:nvSpPr>
        <p:spPr bwMode="auto">
          <a:xfrm>
            <a:off x="1566530" y="76200"/>
            <a:ext cx="9144000" cy="6719774"/>
          </a:xfrm>
          <a:prstGeom prst="rect">
            <a:avLst/>
          </a:prstGeom>
          <a:solidFill>
            <a:srgbClr val="FFFFFF">
              <a:alpha val="70195"/>
            </a:srgb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Flux Towers Over Forest Canopies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097"/>
            <a:ext cx="6907730" cy="3944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730" y="1637097"/>
            <a:ext cx="5284270" cy="394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3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4033" name="Rectangle 5"/>
          <p:cNvSpPr>
            <a:spLocks noChangeArrowheads="1"/>
          </p:cNvSpPr>
          <p:nvPr/>
        </p:nvSpPr>
        <p:spPr bwMode="auto">
          <a:xfrm>
            <a:off x="1566530" y="76200"/>
            <a:ext cx="9144000" cy="6719774"/>
          </a:xfrm>
          <a:prstGeom prst="rect">
            <a:avLst/>
          </a:prstGeom>
          <a:solidFill>
            <a:srgbClr val="FFFFFF">
              <a:alpha val="70195"/>
            </a:srgbClr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Flux Towers Over Water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3" y="892665"/>
            <a:ext cx="4427482" cy="5903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15" y="892665"/>
            <a:ext cx="7953780" cy="590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5742"/>
          </a:xfrm>
        </p:spPr>
        <p:txBody>
          <a:bodyPr>
            <a:normAutofit/>
          </a:bodyPr>
          <a:lstStyle/>
          <a:p>
            <a:r>
              <a:rPr lang="en-US" altLang="x-none" sz="3600" dirty="0" smtClean="0">
                <a:latin typeface="Calibri" charset="0"/>
              </a:rPr>
              <a:t>The Bowen Ratio</a:t>
            </a:r>
            <a:endParaRPr lang="en-US" altLang="x-none" sz="3600" dirty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94374" y="6488668"/>
            <a:ext cx="228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 </a:t>
            </a:r>
            <a:r>
              <a:rPr lang="en-US"/>
              <a:t> </a:t>
            </a:r>
            <a:r>
              <a:rPr lang="en-US" smtClean="0"/>
              <a:t>NASA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73344" y="2941412"/>
            <a:ext cx="73577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>
              <a:solidFill>
                <a:srgbClr val="A32136"/>
              </a:solidFill>
              <a:latin typeface="Calibri" charset="0"/>
            </a:endParaRPr>
          </a:p>
          <a:p>
            <a:endParaRPr lang="en-US" sz="2800" dirty="0">
              <a:solidFill>
                <a:srgbClr val="A32136"/>
              </a:solidFill>
              <a:latin typeface="Calibri" charset="0"/>
            </a:endParaRPr>
          </a:p>
          <a:p>
            <a:r>
              <a:rPr lang="en-US" sz="2800" dirty="0">
                <a:solidFill>
                  <a:srgbClr val="A32136"/>
                </a:solidFill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		</a:t>
            </a:r>
            <a:r>
              <a:rPr lang="mr-IN" sz="2800" dirty="0">
                <a:solidFill>
                  <a:srgbClr val="A32136"/>
                </a:solidFill>
                <a:latin typeface="Calibri" charset="0"/>
              </a:rPr>
              <a:t>–</a:t>
            </a: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 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Bowen Ratio (</a:t>
            </a:r>
            <a:r>
              <a:rPr lang="en-US" sz="2800" dirty="0" err="1" smtClean="0">
                <a:solidFill>
                  <a:srgbClr val="A32136"/>
                </a:solidFill>
                <a:latin typeface="Calibri" charset="0"/>
              </a:rPr>
              <a:t>Unitless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)</a:t>
            </a:r>
            <a:endParaRPr lang="en-US" sz="2800" dirty="0">
              <a:solidFill>
                <a:srgbClr val="A32136"/>
              </a:solidFill>
              <a:latin typeface="Calibri" charset="0"/>
            </a:endParaRPr>
          </a:p>
          <a:p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SH		</a:t>
            </a:r>
            <a:r>
              <a:rPr lang="mr-IN" sz="2800" dirty="0">
                <a:solidFill>
                  <a:srgbClr val="A32136"/>
                </a:solidFill>
                <a:latin typeface="Calibri" charset="0"/>
              </a:rPr>
              <a:t>–</a:t>
            </a: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 Sensible Heat Flux (Energy/Time/Area)</a:t>
            </a:r>
          </a:p>
          <a:p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LH</a:t>
            </a: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		</a:t>
            </a:r>
            <a:r>
              <a:rPr lang="mr-IN" sz="2800" dirty="0">
                <a:solidFill>
                  <a:srgbClr val="A32136"/>
                </a:solidFill>
                <a:latin typeface="Calibri" charset="0"/>
              </a:rPr>
              <a:t>–</a:t>
            </a: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 Latent Heat Flux (Energy/Time/Area)</a:t>
            </a:r>
          </a:p>
          <a:p>
            <a:endParaRPr lang="en-US" sz="2800" dirty="0" smtClean="0">
              <a:latin typeface="Calibri" charset="0"/>
            </a:endParaRP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52012" y="1634326"/>
                <a:ext cx="2791048" cy="1152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solidFill>
                            <a:srgbClr val="A32136"/>
                          </a:solidFill>
                          <a:latin typeface="+mj-lt"/>
                          <a:ea typeface="Cambria Math" charset="0"/>
                          <a:cs typeface="Cambria Math" charset="0"/>
                        </a:rPr>
                        <m:t>𝛃</m:t>
                      </m:r>
                      <m:r>
                        <a:rPr lang="en-US" sz="4000" b="1" i="0" smtClean="0">
                          <a:solidFill>
                            <a:srgbClr val="A32136"/>
                          </a:solidFill>
                          <a:latin typeface="+mj-lt"/>
                          <a:ea typeface="Cambria Math" charset="0"/>
                          <a:cs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4000" b="1" smtClean="0">
                              <a:solidFill>
                                <a:srgbClr val="A32136"/>
                              </a:solidFill>
                              <a:latin typeface="+mj-lt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4000" b="1" i="0" smtClean="0">
                              <a:solidFill>
                                <a:srgbClr val="A32136"/>
                              </a:solidFill>
                              <a:latin typeface="+mj-lt"/>
                              <a:ea typeface="Cambria Math" charset="0"/>
                              <a:cs typeface="Cambria Math" charset="0"/>
                            </a:rPr>
                            <m:t>𝐒𝐇</m:t>
                          </m:r>
                        </m:num>
                        <m:den>
                          <m:r>
                            <a:rPr lang="en-US" sz="4000" b="1" i="0" smtClean="0">
                              <a:solidFill>
                                <a:srgbClr val="A32136"/>
                              </a:solidFill>
                              <a:latin typeface="+mj-lt"/>
                              <a:ea typeface="Cambria Math" charset="0"/>
                              <a:cs typeface="Cambria Math" charset="0"/>
                            </a:rPr>
                            <m:t>𝐋𝐇</m:t>
                          </m:r>
                        </m:den>
                      </m:f>
                    </m:oMath>
                  </m:oMathPara>
                </a14:m>
                <a:endParaRPr lang="en-US" sz="4000" b="1" dirty="0">
                  <a:solidFill>
                    <a:srgbClr val="A32136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012" y="1634326"/>
                <a:ext cx="2791048" cy="11524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6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5742"/>
          </a:xfrm>
        </p:spPr>
        <p:txBody>
          <a:bodyPr>
            <a:normAutofit/>
          </a:bodyPr>
          <a:lstStyle/>
          <a:p>
            <a:r>
              <a:rPr lang="en-US" altLang="x-none" sz="3600" dirty="0" smtClean="0">
                <a:latin typeface="Calibri" charset="0"/>
              </a:rPr>
              <a:t>The Evaporative Fraction</a:t>
            </a:r>
            <a:endParaRPr lang="en-US" altLang="x-none" sz="3600" dirty="0">
              <a:latin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94374" y="6488668"/>
            <a:ext cx="228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 </a:t>
            </a:r>
            <a:r>
              <a:rPr lang="en-US"/>
              <a:t> </a:t>
            </a:r>
            <a:r>
              <a:rPr lang="en-US" smtClean="0"/>
              <a:t>NASA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24489" y="2941412"/>
            <a:ext cx="73577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>
              <a:solidFill>
                <a:srgbClr val="A32136"/>
              </a:solidFill>
              <a:latin typeface="Calibri" charset="0"/>
            </a:endParaRPr>
          </a:p>
          <a:p>
            <a:endParaRPr lang="en-US" sz="2800" dirty="0">
              <a:solidFill>
                <a:srgbClr val="A32136"/>
              </a:solidFill>
              <a:latin typeface="Calibri" charset="0"/>
            </a:endParaRPr>
          </a:p>
          <a:p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EF</a:t>
            </a: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		</a:t>
            </a:r>
            <a:r>
              <a:rPr lang="mr-IN" sz="2800" dirty="0">
                <a:solidFill>
                  <a:srgbClr val="A32136"/>
                </a:solidFill>
                <a:latin typeface="Calibri" charset="0"/>
              </a:rPr>
              <a:t>–</a:t>
            </a: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 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Evaporative Fraction (</a:t>
            </a:r>
            <a:r>
              <a:rPr lang="en-US" sz="2800" dirty="0" err="1" smtClean="0">
                <a:solidFill>
                  <a:srgbClr val="A32136"/>
                </a:solidFill>
                <a:latin typeface="Calibri" charset="0"/>
              </a:rPr>
              <a:t>Unitless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)</a:t>
            </a:r>
            <a:endParaRPr lang="en-US" sz="2800" dirty="0">
              <a:solidFill>
                <a:srgbClr val="A32136"/>
              </a:solidFill>
              <a:latin typeface="Calibri" charset="0"/>
            </a:endParaRPr>
          </a:p>
          <a:p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SH</a:t>
            </a: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	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	</a:t>
            </a:r>
            <a:r>
              <a:rPr lang="mr-IN" sz="2800" dirty="0" smtClean="0">
                <a:solidFill>
                  <a:srgbClr val="A32136"/>
                </a:solidFill>
                <a:latin typeface="Calibri" charset="0"/>
              </a:rPr>
              <a:t>–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 Sensible Heat Flux (Energy/Time/Area)</a:t>
            </a:r>
          </a:p>
          <a:p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LH</a:t>
            </a: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		</a:t>
            </a:r>
            <a:r>
              <a:rPr lang="mr-IN" sz="2800" dirty="0">
                <a:solidFill>
                  <a:srgbClr val="A32136"/>
                </a:solidFill>
                <a:latin typeface="Calibri" charset="0"/>
              </a:rPr>
              <a:t>–</a:t>
            </a: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 Latent Heat Flux (Energy/Time/Area)</a:t>
            </a:r>
          </a:p>
          <a:p>
            <a:endParaRPr lang="en-US" sz="2800" dirty="0" smtClean="0">
              <a:latin typeface="Calibri" charset="0"/>
            </a:endParaRP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891516" y="1778658"/>
                <a:ext cx="3381153" cy="11627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solidFill>
                            <a:srgbClr val="A3213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𝐄𝐅</m:t>
                      </m:r>
                      <m:r>
                        <a:rPr lang="en-US" sz="4000" b="1" i="0" smtClean="0">
                          <a:solidFill>
                            <a:srgbClr val="A32136"/>
                          </a:solidFill>
                          <a:latin typeface="+mj-lt"/>
                          <a:ea typeface="Cambria Math" charset="0"/>
                          <a:cs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4000" b="1" smtClean="0">
                              <a:solidFill>
                                <a:srgbClr val="A32136"/>
                              </a:solidFill>
                              <a:latin typeface="+mj-lt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4000" b="1" i="0" smtClean="0">
                              <a:solidFill>
                                <a:srgbClr val="A3213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𝐋</m:t>
                          </m:r>
                          <m:r>
                            <a:rPr lang="en-US" sz="4000" b="1" i="0" smtClean="0">
                              <a:solidFill>
                                <a:srgbClr val="A32136"/>
                              </a:solidFill>
                              <a:latin typeface="+mj-lt"/>
                              <a:ea typeface="Cambria Math" charset="0"/>
                              <a:cs typeface="Cambria Math" charset="0"/>
                            </a:rPr>
                            <m:t>𝐇</m:t>
                          </m:r>
                        </m:num>
                        <m:den>
                          <m:r>
                            <a:rPr lang="en-US" sz="4000" b="1" i="0" smtClean="0">
                              <a:solidFill>
                                <a:srgbClr val="A32136"/>
                              </a:solidFill>
                              <a:latin typeface="+mj-lt"/>
                              <a:ea typeface="Cambria Math" charset="0"/>
                              <a:cs typeface="Cambria Math" charset="0"/>
                            </a:rPr>
                            <m:t>𝐋𝐇</m:t>
                          </m:r>
                          <m:r>
                            <a:rPr lang="en-US" sz="4000" b="1" i="0" smtClean="0">
                              <a:solidFill>
                                <a:srgbClr val="A3213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sz="4000" b="1" i="0" smtClean="0">
                              <a:solidFill>
                                <a:srgbClr val="A3213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𝐒𝐇</m:t>
                          </m:r>
                        </m:den>
                      </m:f>
                    </m:oMath>
                  </m:oMathPara>
                </a14:m>
                <a:endParaRPr lang="en-US" sz="4000" b="1" dirty="0">
                  <a:solidFill>
                    <a:srgbClr val="A32136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516" y="1778658"/>
                <a:ext cx="3381153" cy="11627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07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14007</TotalTime>
  <Words>251</Words>
  <Application>Microsoft Macintosh PowerPoint</Application>
  <PresentationFormat>Custom</PresentationFormat>
  <Paragraphs>68</Paragraphs>
  <Slides>11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Evaporation and Evapotranspiration</vt:lpstr>
      <vt:lpstr>What is Evaporation Versus Evapotranspiration?</vt:lpstr>
      <vt:lpstr>Evaporation and the Energy Balance</vt:lpstr>
      <vt:lpstr>PowerPoint Presentation</vt:lpstr>
      <vt:lpstr>PowerPoint Presentation</vt:lpstr>
      <vt:lpstr>Flux Towers Over Forest Canopies</vt:lpstr>
      <vt:lpstr>Flux Towers Over Water</vt:lpstr>
      <vt:lpstr>The Bowen Ratio</vt:lpstr>
      <vt:lpstr>The Evaporative Fraction</vt:lpstr>
      <vt:lpstr>Limitations of the Surface Energy Budget E/ET Method </vt:lpstr>
      <vt:lpstr>Questions?</vt:lpstr>
    </vt:vector>
  </TitlesOfParts>
  <Company>University of Oklahoma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Simin Pulat</dc:creator>
  <cp:lastModifiedBy>Boomer Sooner</cp:lastModifiedBy>
  <cp:revision>74</cp:revision>
  <dcterms:created xsi:type="dcterms:W3CDTF">2015-01-14T19:18:41Z</dcterms:created>
  <dcterms:modified xsi:type="dcterms:W3CDTF">2018-07-05T20:24:02Z</dcterms:modified>
</cp:coreProperties>
</file>